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d659f86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2ed659f86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Let's get the meeting started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59752543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59752543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3b93d5e1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d3b93d5e1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59752543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59752543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259752543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259752543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d659f86f4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d659f86f4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d659f86f4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ed659f86f4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d659f86f4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ed659f86f4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d659f86f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ed659f86f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d659f86f4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2ed659f86f4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3b93d5e1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3b93d5e1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c792e24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c792e24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d659f86f4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2ed659f86f4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d659f86f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d659f86f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5975254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5975254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59752543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59752543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14.jpg"/><Relationship Id="rId6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yhsband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12700" y="1592800"/>
            <a:ext cx="81186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69"/>
              <a:buNone/>
            </a:pPr>
            <a:r>
              <a:rPr lang="en"/>
              <a:t>Yulee Band Parent Association, Inc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69"/>
              <a:buNone/>
            </a:pPr>
            <a:r>
              <a:rPr lang="en"/>
              <a:t>YBPA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85613" y="3302688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">
                <a:solidFill>
                  <a:schemeClr val="dk1"/>
                </a:solidFill>
              </a:rPr>
              <a:t>BAND PARENTS MEETING 1/16/25 @6:00PM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2750"/>
            <a:ext cx="1454650" cy="14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9650" y="138150"/>
            <a:ext cx="1454650" cy="14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0" y="496200"/>
            <a:ext cx="6367800" cy="40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Break </a:t>
            </a:r>
            <a:endParaRPr/>
          </a:p>
        </p:txBody>
      </p:sp>
      <p:sp>
        <p:nvSpPr>
          <p:cNvPr id="121" name="Google Shape;121;p22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yellow school bus with the words let 's go on it (Provided by Tenor)"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7225" y="619300"/>
            <a:ext cx="4932100" cy="277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/>
        </p:nvSpPr>
        <p:spPr>
          <a:xfrm>
            <a:off x="8224200" y="0"/>
            <a:ext cx="9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263475" y="2110400"/>
            <a:ext cx="5067300" cy="29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50505"/>
                </a:solidFill>
              </a:rPr>
              <a:t>Spring Break 2025</a:t>
            </a:r>
            <a:r>
              <a:rPr b="1" lang="en" sz="240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lang="en" sz="2400">
                <a:solidFill>
                  <a:srgbClr val="050505"/>
                </a:solidFill>
              </a:rPr>
              <a:t>Orlando</a:t>
            </a:r>
            <a:r>
              <a:rPr b="1" lang="en" sz="240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, FL  </a:t>
            </a:r>
            <a:endParaRPr b="1" sz="2400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1550">
                <a:solidFill>
                  <a:srgbClr val="00FF00"/>
                </a:solidFill>
              </a:rPr>
              <a:t>March 15 - 18th</a:t>
            </a:r>
            <a:r>
              <a:rPr i="1" lang="en" sz="1550">
                <a:solidFill>
                  <a:srgbClr val="050505"/>
                </a:solidFill>
              </a:rPr>
              <a:t> </a:t>
            </a:r>
            <a:r>
              <a:rPr i="1"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i="1" lang="en" sz="1550">
                <a:solidFill>
                  <a:srgbClr val="00FF00"/>
                </a:solidFill>
              </a:rPr>
              <a:t>NEW DATE</a:t>
            </a:r>
            <a:r>
              <a:rPr b="1" i="1" lang="en" sz="1550">
                <a:solidFill>
                  <a:srgbClr val="00FF00"/>
                </a:solidFill>
              </a:rPr>
              <a:t> </a:t>
            </a:r>
            <a:r>
              <a:rPr b="1" i="1" lang="en" sz="1550">
                <a:solidFill>
                  <a:srgbClr val="00FF00"/>
                </a:solidFill>
              </a:rPr>
              <a:t>CHANGE </a:t>
            </a:r>
            <a:endParaRPr b="1" i="1" sz="155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1550">
                <a:solidFill>
                  <a:srgbClr val="FF0000"/>
                </a:solidFill>
              </a:rPr>
              <a:t>Overnight Trip!!!</a:t>
            </a:r>
            <a:endParaRPr b="1" i="1" sz="155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50" u="sng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Expected cost </a:t>
            </a:r>
            <a:endParaRPr sz="1550" u="sng">
              <a:solidFill>
                <a:srgbClr val="05050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050505"/>
                </a:solidFill>
              </a:rPr>
              <a:t>Includes: </a:t>
            </a:r>
            <a:r>
              <a:rPr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Hotel</a:t>
            </a:r>
            <a:r>
              <a:rPr lang="en" sz="1550">
                <a:solidFill>
                  <a:srgbClr val="050505"/>
                </a:solidFill>
              </a:rPr>
              <a:t>, Breakfast, </a:t>
            </a:r>
            <a:endParaRPr sz="1550">
              <a:solidFill>
                <a:srgbClr val="05050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050505"/>
                </a:solidFill>
              </a:rPr>
              <a:t>Transportation, &amp; Activities</a:t>
            </a:r>
            <a:r>
              <a:rPr lang="en" sz="15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1" lang="en" sz="15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1" lang="en" sz="1550">
                <a:solidFill>
                  <a:srgbClr val="FF0000"/>
                </a:solidFill>
              </a:rPr>
              <a:t>48,500</a:t>
            </a:r>
            <a:r>
              <a:rPr lang="en" sz="1550">
                <a:solidFill>
                  <a:srgbClr val="050505"/>
                </a:solidFill>
              </a:rPr>
              <a:t>	</a:t>
            </a:r>
            <a:r>
              <a:rPr lang="en" sz="1550">
                <a:solidFill>
                  <a:srgbClr val="050505"/>
                </a:solidFill>
              </a:rPr>
              <a:t>	</a:t>
            </a:r>
            <a:endParaRPr b="1" sz="1550" u="sng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rPr b="1" lang="en" sz="2050">
                <a:solidFill>
                  <a:srgbClr val="050505"/>
                </a:solidFill>
              </a:rPr>
              <a:t>Cost Per Student:</a:t>
            </a:r>
            <a:r>
              <a:rPr lang="en" sz="20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1" lang="en" sz="2350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lang="en" sz="235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1" lang="en" sz="2350">
                <a:solidFill>
                  <a:srgbClr val="38761D"/>
                </a:solidFill>
              </a:rPr>
              <a:t>6</a:t>
            </a:r>
            <a:r>
              <a:rPr b="1" lang="en" sz="2350">
                <a:solidFill>
                  <a:srgbClr val="38761D"/>
                </a:solidFill>
              </a:rPr>
              <a:t>00</a:t>
            </a:r>
            <a:endParaRPr b="1" sz="235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5330775" y="3789950"/>
            <a:ext cx="35760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Student cost must be paid online or via check made out to </a:t>
            </a:r>
            <a:r>
              <a:rPr b="1" lang="en" sz="17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Yulee Band Parent Association </a:t>
            </a:r>
            <a:r>
              <a:rPr b="1" lang="en" sz="17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no later than Jan 10th</a:t>
            </a:r>
            <a:endParaRPr b="1" sz="17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73250" cy="20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500" y="406375"/>
            <a:ext cx="2253500" cy="16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325" y="2021025"/>
            <a:ext cx="2959676" cy="16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3250" y="0"/>
            <a:ext cx="3017238" cy="20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401725"/>
            <a:ext cx="4437300" cy="18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Shrimp Festival Planning </a:t>
            </a:r>
            <a:endParaRPr/>
          </a:p>
        </p:txBody>
      </p:sp>
      <p:pic>
        <p:nvPicPr>
          <p:cNvPr descr="an illustration of a shrimp with the words &quot; you 're shrimply the best &quot; (Provided by Tenor)"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625" y="395425"/>
            <a:ext cx="4352649" cy="435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Jason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700" y="2153925"/>
            <a:ext cx="2543075" cy="25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CC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D966"/>
                </a:solidFill>
              </a:rPr>
              <a:t>Shrimpfest Important Info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 up for committee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Dates: 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May 2, 2025 - May 4, 2025 Shrimp Festival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Feb 2025 - Meeting at Blackrock Baptist Church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 : 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Weekly meetings February and March for planning / Less frequent in April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Division of planning/coordination task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Pass along knowledge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Social Fun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Volunteers (Parents &amp; Students)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Etc</a:t>
            </a:r>
            <a:endParaRPr/>
          </a:p>
        </p:txBody>
      </p:sp>
      <p:sp>
        <p:nvSpPr>
          <p:cNvPr id="148" name="Google Shape;148;p25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Jason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141550" y="19520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Mr. Walker &amp; 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Ms. Jordan  </a:t>
            </a:r>
            <a:r>
              <a:rPr lang="en"/>
              <a:t>       </a:t>
            </a:r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/>
          </a:blip>
          <a:srcRect b="1730" l="1850" r="-1849" t="-1730"/>
          <a:stretch/>
        </p:blipFill>
        <p:spPr>
          <a:xfrm>
            <a:off x="5373800" y="-147200"/>
            <a:ext cx="3968025" cy="52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74E13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141550" y="1994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Volunteer  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Info/Link </a:t>
            </a:r>
            <a:r>
              <a:rPr lang="en"/>
              <a:t>       </a:t>
            </a:r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7"/>
          <p:cNvSpPr txBox="1"/>
          <p:nvPr>
            <p:ph type="title"/>
          </p:nvPr>
        </p:nvSpPr>
        <p:spPr>
          <a:xfrm>
            <a:off x="4678575" y="3888400"/>
            <a:ext cx="42063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Or on our website YHSBand.com</a:t>
            </a:r>
            <a:r>
              <a:rPr lang="en"/>
              <a:t>      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156950" y="1952063"/>
            <a:ext cx="59418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QUESTIONS???</a:t>
            </a:r>
            <a:r>
              <a:rPr b="1" lang="en">
                <a:solidFill>
                  <a:srgbClr val="38761D"/>
                </a:solidFill>
              </a:rPr>
              <a:t>         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167" name="Google Shape;167;p28" title="Minion Any Questions Question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850" y="854025"/>
            <a:ext cx="2755850" cy="3119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/>
        </p:nvSpPr>
        <p:spPr>
          <a:xfrm>
            <a:off x="8172550" y="96000"/>
            <a:ext cx="89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10000"/>
            <a:ext cx="70557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36050"/>
            <a:ext cx="85206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2165">
                <a:solidFill>
                  <a:schemeClr val="dk1"/>
                </a:solidFill>
              </a:rPr>
              <a:t>Band Parent Meetings:  FIRST THURSDAY of every Month  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165">
                <a:solidFill>
                  <a:schemeClr val="dk1"/>
                </a:solidFill>
              </a:rPr>
              <a:t>Next Band Parent Meeting: </a:t>
            </a:r>
            <a:r>
              <a:rPr b="1" lang="en" sz="2165">
                <a:solidFill>
                  <a:schemeClr val="dk1"/>
                </a:solidFill>
                <a:highlight>
                  <a:srgbClr val="38761D"/>
                </a:highlight>
              </a:rPr>
              <a:t>Feb 6th</a:t>
            </a:r>
            <a:r>
              <a:rPr b="1" lang="en" sz="2165">
                <a:solidFill>
                  <a:schemeClr val="dk1"/>
                </a:solidFill>
                <a:highlight>
                  <a:srgbClr val="38761D"/>
                </a:highlight>
              </a:rPr>
              <a:t>, 2025  at 6:00pm</a:t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chemeClr val="dk1"/>
              </a:solidFill>
              <a:highlight>
                <a:srgbClr val="38761D"/>
              </a:highlight>
            </a:endParaRPr>
          </a:p>
          <a:p>
            <a:pPr indent="457200" lvl="0" marL="18288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rgbClr val="F1C232"/>
                </a:solidFill>
              </a:rPr>
              <a:t>This Meeting’s Discussion:</a:t>
            </a:r>
            <a:r>
              <a:rPr b="1" lang="en" sz="2165">
                <a:solidFill>
                  <a:schemeClr val="dk1"/>
                </a:solidFill>
              </a:rPr>
              <a:t> </a:t>
            </a:r>
            <a:endParaRPr b="1" sz="2165">
              <a:solidFill>
                <a:schemeClr val="dk1"/>
              </a:solidFill>
            </a:endParaRPr>
          </a:p>
          <a:p>
            <a:pPr indent="457200" lvl="0" marL="18288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t/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Finances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Concert Season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Board Member Open-House/Elections Meeting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Universal Spring Break Trip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Shrimp Festival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b="1" lang="en" sz="2165">
                <a:solidFill>
                  <a:schemeClr val="dk1"/>
                </a:solidFill>
              </a:rPr>
              <a:t>Mr. Walker &amp; Jordan Updates</a:t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t/>
            </a:r>
            <a:endParaRPr b="1" sz="216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165">
              <a:solidFill>
                <a:srgbClr val="38761D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2165"/>
          </a:p>
        </p:txBody>
      </p:sp>
      <p:sp>
        <p:nvSpPr>
          <p:cNvPr id="64" name="Google Shape;64;p14"/>
          <p:cNvSpPr txBox="1"/>
          <p:nvPr/>
        </p:nvSpPr>
        <p:spPr>
          <a:xfrm>
            <a:off x="8407900" y="96000"/>
            <a:ext cx="65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6900" y="575950"/>
            <a:ext cx="86949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ARE YOU CONNECTED?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211350"/>
            <a:ext cx="8520600" cy="3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REMIND APP:          	        @ms1band 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OUR EMAIL LIST:    	        YuleeBandParentAssociation@Gmail.com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FACEBOOK:                 	 </a:t>
            </a:r>
            <a:r>
              <a:rPr b="1" lang="en" sz="20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https://www.facebook.com/groups/yhsband/</a:t>
            </a:r>
            <a:endParaRPr b="1" sz="20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WEBSITE:                             </a:t>
            </a:r>
            <a:r>
              <a:rPr b="1" lang="en" sz="2255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http://yhsband.com</a:t>
            </a:r>
            <a:endParaRPr b="1" sz="225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SOCIAL MEDIA:                  Facebook @YuleeBandParentAssociation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rPr b="1" lang="en" sz="205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Ask a Board Member!      Amanda, Jenn, Scott, Melody, Jason, or Evette </a:t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b="1" sz="205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b="1" sz="196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7000"/>
              </a:lnSpc>
              <a:spcBef>
                <a:spcPts val="1200"/>
              </a:spcBef>
              <a:spcAft>
                <a:spcPts val="1200"/>
              </a:spcAft>
              <a:buSzPts val="1260"/>
              <a:buNone/>
            </a:pPr>
            <a:r>
              <a:t/>
            </a:r>
            <a:endParaRPr sz="1860"/>
          </a:p>
        </p:txBody>
      </p:sp>
      <p:sp>
        <p:nvSpPr>
          <p:cNvPr id="72" name="Google Shape;72;p15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Finances </a:t>
            </a:r>
            <a:endParaRPr/>
          </a:p>
        </p:txBody>
      </p:sp>
      <p:pic>
        <p:nvPicPr>
          <p:cNvPr descr="a cartoon dog is surrounded by stacks of money and coins (Provided by Tenor)"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775" y="880800"/>
            <a:ext cx="474345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Jason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738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FINANCES 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955975"/>
            <a:ext cx="8520600" cy="40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Balance November 30</a:t>
            </a:r>
            <a:r>
              <a:rPr lang="en">
                <a:solidFill>
                  <a:srgbClr val="FFD966"/>
                </a:solidFill>
              </a:rPr>
              <a:t>:</a:t>
            </a:r>
            <a:r>
              <a:rPr b="1" lang="en" sz="2000">
                <a:solidFill>
                  <a:srgbClr val="FFD966"/>
                </a:solidFill>
              </a:rPr>
              <a:t> $61,602.44</a:t>
            </a:r>
            <a:endParaRPr b="1" sz="2000">
              <a:solidFill>
                <a:srgbClr val="FFD966"/>
              </a:solidFill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rgbClr val="FFD966"/>
              </a:buClr>
              <a:buSzPct val="100000"/>
              <a:buChar char="●"/>
            </a:pPr>
            <a:r>
              <a:rPr lang="en">
                <a:solidFill>
                  <a:srgbClr val="FFD966"/>
                </a:solidFill>
              </a:rPr>
              <a:t>Income Summary </a:t>
            </a:r>
            <a:r>
              <a:rPr b="1" lang="en" sz="2000">
                <a:solidFill>
                  <a:srgbClr val="FFD966"/>
                </a:solidFill>
              </a:rPr>
              <a:t>($16,855.41)</a:t>
            </a:r>
            <a:r>
              <a:rPr lang="en">
                <a:solidFill>
                  <a:srgbClr val="FFD966"/>
                </a:solidFill>
              </a:rPr>
              <a:t>: Spring Break Payments($2050.00 checks/$3,685.59 Paypal), Nassau Percussion Fair Share($4,412.50 checks/$6,458.36 Paypal), </a:t>
            </a:r>
            <a:r>
              <a:rPr lang="en">
                <a:solidFill>
                  <a:srgbClr val="FFD966"/>
                </a:solidFill>
              </a:rPr>
              <a:t>Purchases</a:t>
            </a:r>
            <a:r>
              <a:rPr lang="en">
                <a:solidFill>
                  <a:srgbClr val="FFD966"/>
                </a:solidFill>
              </a:rPr>
              <a:t> of MS1 Swag ($98.90), Donation ($150.00)</a:t>
            </a:r>
            <a:endParaRPr>
              <a:solidFill>
                <a:srgbClr val="FFD966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D966"/>
              </a:solidFill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rgbClr val="FFD966"/>
              </a:buClr>
              <a:buSzPct val="100000"/>
              <a:buChar char="●"/>
            </a:pPr>
            <a:r>
              <a:rPr lang="en">
                <a:solidFill>
                  <a:srgbClr val="FFD966"/>
                </a:solidFill>
              </a:rPr>
              <a:t>Expense Summary </a:t>
            </a:r>
            <a:r>
              <a:rPr b="1" lang="en" sz="2000">
                <a:solidFill>
                  <a:srgbClr val="FFD966"/>
                </a:solidFill>
              </a:rPr>
              <a:t>($13,237.92)</a:t>
            </a:r>
            <a:r>
              <a:rPr lang="en">
                <a:solidFill>
                  <a:srgbClr val="FFD966"/>
                </a:solidFill>
              </a:rPr>
              <a:t>: Band Staff Fall Grant ($11,750.00), Pizza ($210.00), Nassau Percussion Uniforms ($1071.50), Admin Fees ($172.00)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Balance December 31:</a:t>
            </a:r>
            <a:r>
              <a:rPr b="1" lang="en" sz="2000">
                <a:solidFill>
                  <a:srgbClr val="FFD966"/>
                </a:solidFill>
              </a:rPr>
              <a:t> $65,219.93</a:t>
            </a:r>
            <a:endParaRPr b="1" sz="20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D966"/>
                </a:solidFill>
              </a:rPr>
              <a:t>Current Balance (January 16, 2025):</a:t>
            </a:r>
            <a:r>
              <a:rPr b="1" lang="en" sz="2000">
                <a:solidFill>
                  <a:srgbClr val="FFD966"/>
                </a:solidFill>
              </a:rPr>
              <a:t> $90,990.05</a:t>
            </a:r>
            <a:endParaRPr b="1" sz="2000"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D966"/>
                </a:solidFill>
              </a:rPr>
              <a:t>Upcoming expenses: Nassau Percussion, SHRIMP FESTIVAL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8141725" y="161900"/>
            <a:ext cx="87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Jason</a:t>
            </a:r>
            <a:endParaRPr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8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Concert Season Schedule  </a:t>
            </a:r>
            <a:endParaRPr/>
          </a:p>
        </p:txBody>
      </p:sp>
      <p:sp>
        <p:nvSpPr>
          <p:cNvPr id="97" name="Google Shape;97;p19"/>
          <p:cNvSpPr txBox="1"/>
          <p:nvPr>
            <p:ph idx="4294967295" type="body"/>
          </p:nvPr>
        </p:nvSpPr>
        <p:spPr>
          <a:xfrm>
            <a:off x="311700" y="1152475"/>
            <a:ext cx="860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2/28: Concert MPA @ First Coast HS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2/14-2/15: Solo and Ensemble 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2/20: Pre MPA @ FBMS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3/14-3/17</a:t>
            </a:r>
            <a:r>
              <a:rPr lang="en" sz="1600">
                <a:solidFill>
                  <a:schemeClr val="dk1"/>
                </a:solidFill>
              </a:rPr>
              <a:t>: Spring Break Trip</a:t>
            </a:r>
            <a:r>
              <a:rPr b="1" lang="en" sz="1600">
                <a:solidFill>
                  <a:srgbClr val="38761D"/>
                </a:solidFill>
              </a:rPr>
              <a:t> Orlando - Universal</a:t>
            </a:r>
            <a:endParaRPr b="1" sz="1600">
              <a:solidFill>
                <a:srgbClr val="38761D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❏"/>
            </a:pPr>
            <a:r>
              <a:rPr b="1" lang="en" sz="1600">
                <a:solidFill>
                  <a:srgbClr val="FF0000"/>
                </a:solidFill>
              </a:rPr>
              <a:t>Dates shifting to 3/15-3/18</a:t>
            </a:r>
            <a:endParaRPr b="1"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5/2 - 5/4: SHRIMPFEST 2025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b="1" lang="en" sz="1600">
                <a:solidFill>
                  <a:schemeClr val="dk1"/>
                </a:solidFill>
              </a:rPr>
              <a:t>Tentative May Date for Band Banquet &amp; Boco (combined event) </a:t>
            </a:r>
            <a:endParaRPr b="1"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8761D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rgbClr val="38761D"/>
              </a:solidFill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2333400" y="4433225"/>
            <a:ext cx="4440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7718775" y="212250"/>
            <a:ext cx="1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Jenn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490250" y="450150"/>
            <a:ext cx="484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1C232"/>
                </a:solidFill>
              </a:rPr>
              <a:t>NEXT GEN </a:t>
            </a:r>
            <a:endParaRPr b="1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BOARD MEMBERS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descr="a man with a beard and long hair says &quot; will work for vip &quot; (Provided by Tenor)"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9475" y="3190750"/>
            <a:ext cx="3244525" cy="1988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op dogg wearing sunglasses and a fur coat says &quot; vip baby &quot; (Provided by Tenor)"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650" y="96001"/>
            <a:ext cx="4214804" cy="3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Member</a:t>
            </a:r>
            <a:endParaRPr/>
          </a:p>
        </p:txBody>
      </p:sp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Recruitment </a:t>
            </a:r>
            <a:endParaRPr/>
          </a:p>
        </p:txBody>
      </p:sp>
      <p:sp>
        <p:nvSpPr>
          <p:cNvPr id="114" name="Google Shape;11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 an important part of making memorable experiences for band students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Continue the Amazing Band culture.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Bring Fresh Ideas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Etc</a:t>
            </a:r>
            <a:endParaRPr/>
          </a:p>
        </p:txBody>
      </p:sp>
      <p:sp>
        <p:nvSpPr>
          <p:cNvPr id="115" name="Google Shape;115;p21"/>
          <p:cNvSpPr txBox="1"/>
          <p:nvPr/>
        </p:nvSpPr>
        <p:spPr>
          <a:xfrm>
            <a:off x="8192300" y="96000"/>
            <a:ext cx="8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Evette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