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d659f86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2ed659f86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Let's get the meeting started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be1c694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be1c694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ed659f86f4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ed659f86f4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d659f86f4_0_6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d659f86f4_0_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ed659f86f4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g2ed659f86f4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ed659f86f4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g2ed659f86f4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d3b93d5e18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d3b93d5e18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1c792e24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1c792e24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ed659f86f4_0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2ed659f86f4_0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ed659f86f4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ed659f86f4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d3b93d5e18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d3b93d5e18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ed659f86f4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ed659f86f4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yhsband.com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2.jpg"/><Relationship Id="rId5" Type="http://schemas.openxmlformats.org/officeDocument/2006/relationships/image" Target="../media/image9.jpg"/><Relationship Id="rId6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512700" y="1592800"/>
            <a:ext cx="8118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769"/>
              <a:buNone/>
            </a:pPr>
            <a:r>
              <a:rPr lang="en"/>
              <a:t>Yulee Band Parent Association, Inc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769"/>
              <a:buNone/>
            </a:pPr>
            <a:r>
              <a:rPr lang="en"/>
              <a:t>YBPA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585613" y="3302688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</a:pPr>
            <a:r>
              <a:rPr lang="en">
                <a:solidFill>
                  <a:schemeClr val="dk1"/>
                </a:solidFill>
              </a:rPr>
              <a:t>BAND PARENTS MEETING 12/5/24 @6:00PM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2750"/>
            <a:ext cx="1454650" cy="14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9650" y="138150"/>
            <a:ext cx="1454650" cy="145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			 Committees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Planning Committee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Poker Run Committee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ShrimpFest Committee 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Sponsorship Committee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Fundraising Committee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YBPA Board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4E13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141550" y="199463"/>
            <a:ext cx="59418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C232"/>
                </a:solidFill>
              </a:rPr>
              <a:t>Volunteer  </a:t>
            </a:r>
            <a:endParaRPr>
              <a:solidFill>
                <a:srgbClr val="F1C23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C232"/>
                </a:solidFill>
              </a:rPr>
              <a:t>Info/Link </a:t>
            </a:r>
            <a:r>
              <a:rPr lang="en"/>
              <a:t>       </a:t>
            </a:r>
            <a:endParaRPr/>
          </a:p>
        </p:txBody>
      </p:sp>
      <p:sp>
        <p:nvSpPr>
          <p:cNvPr id="128" name="Google Shape;128;p23"/>
          <p:cNvSpPr txBox="1"/>
          <p:nvPr/>
        </p:nvSpPr>
        <p:spPr>
          <a:xfrm>
            <a:off x="8172550" y="96000"/>
            <a:ext cx="89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Evette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23"/>
          <p:cNvSpPr txBox="1"/>
          <p:nvPr>
            <p:ph type="title"/>
          </p:nvPr>
        </p:nvSpPr>
        <p:spPr>
          <a:xfrm>
            <a:off x="4678575" y="3888400"/>
            <a:ext cx="42063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C232"/>
                </a:solidFill>
              </a:rPr>
              <a:t>Or on our website YHSBand.com</a:t>
            </a:r>
            <a:r>
              <a:rPr lang="en"/>
              <a:t>      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156950" y="1952063"/>
            <a:ext cx="59418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QUESTIONS???</a:t>
            </a:r>
            <a:r>
              <a:rPr b="1" lang="en">
                <a:solidFill>
                  <a:srgbClr val="38761D"/>
                </a:solidFill>
              </a:rPr>
              <a:t>         </a:t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135" name="Google Shape;135;p24" title="Minion Any Questions Question GIF (Provided by Tenor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1850" y="854025"/>
            <a:ext cx="2755850" cy="311912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4"/>
          <p:cNvSpPr txBox="1"/>
          <p:nvPr/>
        </p:nvSpPr>
        <p:spPr>
          <a:xfrm>
            <a:off x="8172550" y="96000"/>
            <a:ext cx="89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Evette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10000"/>
            <a:ext cx="70557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7142"/>
              <a:buNone/>
            </a:pPr>
            <a:r>
              <a:rPr lang="en"/>
              <a:t>WELCOME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936050"/>
            <a:ext cx="8520600" cy="3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" sz="2165">
                <a:solidFill>
                  <a:schemeClr val="dk1"/>
                </a:solidFill>
              </a:rPr>
              <a:t>Band Parent Meetings:  FIRST THURSDAY of every Month  </a:t>
            </a:r>
            <a:endParaRPr b="1" sz="2165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2165">
                <a:solidFill>
                  <a:schemeClr val="dk1"/>
                </a:solidFill>
              </a:rPr>
              <a:t>Next Band Parent Meeting: </a:t>
            </a:r>
            <a:r>
              <a:rPr b="1" lang="en" sz="2165">
                <a:solidFill>
                  <a:schemeClr val="dk1"/>
                </a:solidFill>
                <a:highlight>
                  <a:srgbClr val="38761D"/>
                </a:highlight>
              </a:rPr>
              <a:t>Jan 9th or 16th</a:t>
            </a:r>
            <a:r>
              <a:rPr b="1" lang="en" sz="2165">
                <a:solidFill>
                  <a:schemeClr val="dk1"/>
                </a:solidFill>
                <a:highlight>
                  <a:srgbClr val="38761D"/>
                </a:highlight>
              </a:rPr>
              <a:t>, 2025  at 6:00pm</a:t>
            </a:r>
            <a:endParaRPr b="1" sz="2165">
              <a:solidFill>
                <a:schemeClr val="dk1"/>
              </a:solidFill>
              <a:highlight>
                <a:srgbClr val="38761D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b="1" sz="2165">
              <a:solidFill>
                <a:schemeClr val="dk1"/>
              </a:solidFill>
              <a:highlight>
                <a:srgbClr val="38761D"/>
              </a:highlight>
            </a:endParaRPr>
          </a:p>
          <a:p>
            <a:pPr indent="457200" lvl="0" marL="1828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8"/>
              <a:buFont typeface="Arial"/>
              <a:buNone/>
            </a:pPr>
            <a:r>
              <a:rPr b="1" lang="en" sz="2165">
                <a:solidFill>
                  <a:srgbClr val="F1C232"/>
                </a:solidFill>
              </a:rPr>
              <a:t>This Meeting’s Discussion:</a:t>
            </a:r>
            <a:r>
              <a:rPr b="1" lang="en" sz="2165">
                <a:solidFill>
                  <a:schemeClr val="dk1"/>
                </a:solidFill>
              </a:rPr>
              <a:t> </a:t>
            </a:r>
            <a:endParaRPr b="1" sz="2165">
              <a:solidFill>
                <a:schemeClr val="dk1"/>
              </a:solidFill>
            </a:endParaRPr>
          </a:p>
          <a:p>
            <a:pPr indent="457200" lvl="0" marL="1828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8"/>
              <a:buFont typeface="Arial"/>
              <a:buNone/>
            </a:pPr>
            <a:r>
              <a:t/>
            </a:r>
            <a:endParaRPr b="1" sz="2165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8"/>
              <a:buFont typeface="Arial"/>
              <a:buNone/>
            </a:pPr>
            <a:r>
              <a:rPr b="1" lang="en" sz="2165">
                <a:solidFill>
                  <a:schemeClr val="dk1"/>
                </a:solidFill>
              </a:rPr>
              <a:t>Finances</a:t>
            </a:r>
            <a:endParaRPr b="1" sz="2165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8"/>
              <a:buFont typeface="Arial"/>
              <a:buNone/>
            </a:pPr>
            <a:r>
              <a:rPr b="1" lang="en" sz="2165">
                <a:solidFill>
                  <a:schemeClr val="dk1"/>
                </a:solidFill>
              </a:rPr>
              <a:t>Concert Season</a:t>
            </a:r>
            <a:endParaRPr b="1" sz="2165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8"/>
              <a:buFont typeface="Arial"/>
              <a:buNone/>
            </a:pPr>
            <a:r>
              <a:rPr b="1" lang="en" sz="2165">
                <a:solidFill>
                  <a:schemeClr val="dk1"/>
                </a:solidFill>
              </a:rPr>
              <a:t>Upcoming Events</a:t>
            </a:r>
            <a:endParaRPr b="1" sz="2165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8"/>
              <a:buFont typeface="Arial"/>
              <a:buNone/>
            </a:pPr>
            <a:r>
              <a:rPr b="1" lang="en" sz="2165">
                <a:solidFill>
                  <a:schemeClr val="dk1"/>
                </a:solidFill>
              </a:rPr>
              <a:t>Band Spring Break Trip</a:t>
            </a:r>
            <a:endParaRPr b="1" sz="2165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8"/>
              <a:buFont typeface="Arial"/>
              <a:buNone/>
            </a:pPr>
            <a:r>
              <a:rPr b="1" lang="en" sz="2165">
                <a:solidFill>
                  <a:schemeClr val="dk1"/>
                </a:solidFill>
              </a:rPr>
              <a:t>Fundraising Events</a:t>
            </a:r>
            <a:endParaRPr b="1" sz="2165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8"/>
              <a:buFont typeface="Arial"/>
              <a:buNone/>
            </a:pPr>
            <a:r>
              <a:rPr b="1" lang="en" sz="2165">
                <a:solidFill>
                  <a:schemeClr val="dk1"/>
                </a:solidFill>
              </a:rPr>
              <a:t>Mr. Walker &amp; Jordan Updates</a:t>
            </a:r>
            <a:endParaRPr b="1" sz="2165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18"/>
              <a:buFont typeface="Arial"/>
              <a:buNone/>
            </a:pPr>
            <a:r>
              <a:t/>
            </a:r>
            <a:endParaRPr b="1" sz="216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b="1" sz="2165">
              <a:solidFill>
                <a:srgbClr val="38761D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2165"/>
          </a:p>
        </p:txBody>
      </p:sp>
      <p:sp>
        <p:nvSpPr>
          <p:cNvPr id="64" name="Google Shape;64;p14"/>
          <p:cNvSpPr txBox="1"/>
          <p:nvPr/>
        </p:nvSpPr>
        <p:spPr>
          <a:xfrm>
            <a:off x="8407900" y="96000"/>
            <a:ext cx="65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8192300" y="96000"/>
            <a:ext cx="87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Evette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26900" y="575950"/>
            <a:ext cx="86949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ARE YOU CONNECTED?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211350"/>
            <a:ext cx="8520600" cy="3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</a:pPr>
            <a:r>
              <a:rPr b="1" lang="en" sz="205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b="1" sz="205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</a:pPr>
            <a:r>
              <a:rPr b="1" lang="en" sz="205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REMIND APP:          	        @ms1band </a:t>
            </a:r>
            <a:endParaRPr b="1" sz="205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</a:pPr>
            <a:r>
              <a:rPr b="1" lang="en" sz="205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OUR EMAIL LIST:    	        YuleeBandParentAssociation@Gmail.com</a:t>
            </a:r>
            <a:endParaRPr b="1" sz="205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</a:pPr>
            <a:r>
              <a:rPr b="1" lang="en" sz="205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FACEBOOK:                 	 </a:t>
            </a:r>
            <a:r>
              <a:rPr b="1" lang="en" sz="20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https://www.facebook.com/groups/yhsband/</a:t>
            </a:r>
            <a:endParaRPr b="1" sz="20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</a:pPr>
            <a:r>
              <a:rPr b="1" lang="en" sz="20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WEBSITE:                             </a:t>
            </a:r>
            <a:r>
              <a:rPr b="1" lang="en" sz="2255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http://yhsband.com</a:t>
            </a:r>
            <a:endParaRPr b="1" sz="22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</a:pPr>
            <a:r>
              <a:rPr b="1" lang="en" sz="205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SOCIAL MEDIA:                  Facebook @YuleeBandParentAssociation</a:t>
            </a:r>
            <a:endParaRPr b="1" sz="205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</a:pPr>
            <a:r>
              <a:rPr b="1" lang="en" sz="205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Ask a Board Member!      Amanda, Jenn, Scott, Melody, Jason, or Evette </a:t>
            </a:r>
            <a:endParaRPr b="1" sz="205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b="1" sz="205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b="1" sz="196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7000"/>
              </a:lnSpc>
              <a:spcBef>
                <a:spcPts val="1200"/>
              </a:spcBef>
              <a:spcAft>
                <a:spcPts val="1200"/>
              </a:spcAft>
              <a:buSzPts val="1260"/>
              <a:buNone/>
            </a:pPr>
            <a:r>
              <a:t/>
            </a:r>
            <a:endParaRPr sz="1860"/>
          </a:p>
        </p:txBody>
      </p:sp>
      <p:sp>
        <p:nvSpPr>
          <p:cNvPr id="72" name="Google Shape;72;p15"/>
          <p:cNvSpPr txBox="1"/>
          <p:nvPr/>
        </p:nvSpPr>
        <p:spPr>
          <a:xfrm>
            <a:off x="8192300" y="96000"/>
            <a:ext cx="87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Evette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Finances </a:t>
            </a:r>
            <a:endParaRPr/>
          </a:p>
        </p:txBody>
      </p:sp>
      <p:pic>
        <p:nvPicPr>
          <p:cNvPr descr="a cartoon dog is surrounded by stacks of money and coins (Provided by Tenor)"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775" y="880800"/>
            <a:ext cx="4743450" cy="35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8192300" y="96000"/>
            <a:ext cx="87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Jason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738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FINANCES 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955975"/>
            <a:ext cx="8520600" cy="40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Balance </a:t>
            </a:r>
            <a:r>
              <a:rPr lang="en">
                <a:solidFill>
                  <a:srgbClr val="FFD966"/>
                </a:solidFill>
              </a:rPr>
              <a:t>October 31:</a:t>
            </a:r>
            <a:r>
              <a:rPr b="1" lang="en" sz="2000">
                <a:solidFill>
                  <a:srgbClr val="FFD966"/>
                </a:solidFill>
              </a:rPr>
              <a:t> $62,177.94</a:t>
            </a:r>
            <a:endParaRPr b="1" sz="2000">
              <a:solidFill>
                <a:srgbClr val="FFD966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FFD966"/>
              </a:buClr>
              <a:buSzPts val="1800"/>
              <a:buChar char="●"/>
            </a:pPr>
            <a:r>
              <a:rPr lang="en">
                <a:solidFill>
                  <a:srgbClr val="FFD966"/>
                </a:solidFill>
              </a:rPr>
              <a:t>Income Summary </a:t>
            </a:r>
            <a:r>
              <a:rPr b="1" lang="en" sz="2000">
                <a:solidFill>
                  <a:srgbClr val="FFD966"/>
                </a:solidFill>
              </a:rPr>
              <a:t>($4,989.76)</a:t>
            </a:r>
            <a:r>
              <a:rPr lang="en">
                <a:solidFill>
                  <a:srgbClr val="FFD966"/>
                </a:solidFill>
              </a:rPr>
              <a:t>: Band Spring Break Trip payments, </a:t>
            </a:r>
            <a:r>
              <a:rPr lang="en">
                <a:solidFill>
                  <a:srgbClr val="FFD966"/>
                </a:solidFill>
              </a:rPr>
              <a:t>Sale of Band Show Shirts and Hoodies, and Nassau Percussion Fair Share</a:t>
            </a:r>
            <a:endParaRPr>
              <a:solidFill>
                <a:srgbClr val="FFD966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FFD966"/>
              </a:buClr>
              <a:buSzPts val="1800"/>
              <a:buChar char="●"/>
            </a:pPr>
            <a:r>
              <a:rPr lang="en">
                <a:solidFill>
                  <a:srgbClr val="FFD966"/>
                </a:solidFill>
              </a:rPr>
              <a:t>Expense Summary </a:t>
            </a:r>
            <a:r>
              <a:rPr b="1" lang="en" sz="2000">
                <a:solidFill>
                  <a:srgbClr val="FFD966"/>
                </a:solidFill>
              </a:rPr>
              <a:t>($5,565.26)</a:t>
            </a:r>
            <a:r>
              <a:rPr lang="en">
                <a:solidFill>
                  <a:srgbClr val="FFD966"/>
                </a:solidFill>
              </a:rPr>
              <a:t>: Nassau Percussion Uniform and Custom Floor ($3,366.25), </a:t>
            </a:r>
            <a:r>
              <a:rPr lang="en">
                <a:solidFill>
                  <a:srgbClr val="FFD966"/>
                </a:solidFill>
              </a:rPr>
              <a:t>U-Haul Rental ($760.70), Color Guard FFCC Outdoor Championships ($337.70)</a:t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Balance November 30:</a:t>
            </a:r>
            <a:r>
              <a:rPr b="1" lang="en" sz="2000">
                <a:solidFill>
                  <a:srgbClr val="FFD966"/>
                </a:solidFill>
              </a:rPr>
              <a:t> $61,602.44</a:t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D966"/>
                </a:solidFill>
              </a:rPr>
              <a:t>Upcoming expenses: Christmas Parade supplies, Nassau Percussion, SHRIMP FESTIVAL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8141725" y="161900"/>
            <a:ext cx="87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Jason</a:t>
            </a:r>
            <a:endParaRPr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487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of Upcoming Events </a:t>
            </a:r>
            <a:endParaRPr/>
          </a:p>
        </p:txBody>
      </p:sp>
      <p:sp>
        <p:nvSpPr>
          <p:cNvPr id="97" name="Google Shape;97;p19"/>
          <p:cNvSpPr txBox="1"/>
          <p:nvPr>
            <p:ph idx="4294967295" type="body"/>
          </p:nvPr>
        </p:nvSpPr>
        <p:spPr>
          <a:xfrm>
            <a:off x="311700" y="1152475"/>
            <a:ext cx="8605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❏"/>
            </a:pPr>
            <a:r>
              <a:rPr b="1" lang="en" sz="1600">
                <a:solidFill>
                  <a:schemeClr val="dk1"/>
                </a:solidFill>
              </a:rPr>
              <a:t>12/12</a:t>
            </a:r>
            <a:r>
              <a:rPr lang="en" sz="1600">
                <a:solidFill>
                  <a:schemeClr val="dk1"/>
                </a:solidFill>
              </a:rPr>
              <a:t>: YHS Winter Concert Performance @7pm. </a:t>
            </a:r>
            <a:r>
              <a:rPr b="1" lang="en" sz="1600">
                <a:solidFill>
                  <a:schemeClr val="dk1"/>
                </a:solidFill>
              </a:rPr>
              <a:t>(CALL TIME: </a:t>
            </a:r>
            <a:r>
              <a:rPr b="1" lang="en" sz="1400">
                <a:solidFill>
                  <a:schemeClr val="dk1"/>
                </a:solidFill>
              </a:rPr>
              <a:t>Immediately After School)</a:t>
            </a:r>
            <a:endParaRPr b="1" sz="14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❏"/>
            </a:pPr>
            <a:r>
              <a:rPr b="1" lang="en" sz="1600">
                <a:solidFill>
                  <a:schemeClr val="dk1"/>
                </a:solidFill>
              </a:rPr>
              <a:t>12/13</a:t>
            </a:r>
            <a:r>
              <a:rPr b="1" lang="en" sz="1600">
                <a:solidFill>
                  <a:schemeClr val="dk1"/>
                </a:solidFill>
              </a:rPr>
              <a:t>: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lang="en" sz="1600">
                <a:solidFill>
                  <a:schemeClr val="dk1"/>
                </a:solidFill>
              </a:rPr>
              <a:t>Jazz Band Dickens Performance @6:30pm: (</a:t>
            </a:r>
            <a:r>
              <a:rPr b="1" lang="en" sz="1600">
                <a:solidFill>
                  <a:schemeClr val="dk1"/>
                </a:solidFill>
              </a:rPr>
              <a:t>CALL-TIME 5:30pm)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❏"/>
            </a:pPr>
            <a:r>
              <a:rPr b="1" lang="en" sz="1600">
                <a:solidFill>
                  <a:schemeClr val="dk1"/>
                </a:solidFill>
              </a:rPr>
              <a:t>12/14</a:t>
            </a:r>
            <a:r>
              <a:rPr lang="en" sz="1600">
                <a:solidFill>
                  <a:schemeClr val="dk1"/>
                </a:solidFill>
              </a:rPr>
              <a:t>: Yulee Holiday Parade &amp; Festival </a:t>
            </a:r>
            <a:r>
              <a:rPr lang="en" sz="1600">
                <a:solidFill>
                  <a:srgbClr val="38761D"/>
                </a:solidFill>
              </a:rPr>
              <a:t>(</a:t>
            </a:r>
            <a:r>
              <a:rPr lang="en" sz="1600">
                <a:solidFill>
                  <a:srgbClr val="38761D"/>
                </a:solidFill>
              </a:rPr>
              <a:t>Call-Time TBD. + Concessions Booth) </a:t>
            </a:r>
            <a:endParaRPr sz="1600">
              <a:solidFill>
                <a:srgbClr val="38761D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❏"/>
            </a:pPr>
            <a:r>
              <a:rPr b="1" lang="en" sz="1600">
                <a:solidFill>
                  <a:schemeClr val="dk1"/>
                </a:solidFill>
              </a:rPr>
              <a:t>3/8: </a:t>
            </a:r>
            <a:r>
              <a:rPr lang="en" sz="1600">
                <a:solidFill>
                  <a:schemeClr val="dk1"/>
                </a:solidFill>
              </a:rPr>
              <a:t>Rhythm &amp; Rides Poker Run and Afterparty Fundraiser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❏"/>
            </a:pPr>
            <a:r>
              <a:rPr b="1" lang="en" sz="1600">
                <a:solidFill>
                  <a:schemeClr val="dk1"/>
                </a:solidFill>
              </a:rPr>
              <a:t>3/14-3/17</a:t>
            </a:r>
            <a:r>
              <a:rPr lang="en" sz="1600">
                <a:solidFill>
                  <a:schemeClr val="dk1"/>
                </a:solidFill>
              </a:rPr>
              <a:t>: Spring Break Trip</a:t>
            </a:r>
            <a:r>
              <a:rPr b="1" lang="en" sz="1600">
                <a:solidFill>
                  <a:srgbClr val="38761D"/>
                </a:solidFill>
              </a:rPr>
              <a:t> Orlando - Universal</a:t>
            </a:r>
            <a:endParaRPr b="1" sz="1600">
              <a:solidFill>
                <a:srgbClr val="38761D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❏"/>
            </a:pPr>
            <a:r>
              <a:rPr b="1" lang="en" sz="1600">
                <a:solidFill>
                  <a:schemeClr val="dk1"/>
                </a:solidFill>
              </a:rPr>
              <a:t>5/2 - 5/4: SHRIMPFEST 2025</a:t>
            </a:r>
            <a:endParaRPr b="1"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solidFill>
                <a:srgbClr val="38761D"/>
              </a:solidFill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2333400" y="4433225"/>
            <a:ext cx="444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7718775" y="212250"/>
            <a:ext cx="107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Amanda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/>
        </p:nvSpPr>
        <p:spPr>
          <a:xfrm>
            <a:off x="8224200" y="0"/>
            <a:ext cx="91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Evette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263475" y="2110400"/>
            <a:ext cx="5067300" cy="29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50505"/>
                </a:solidFill>
              </a:rPr>
              <a:t>Spring Break 2025</a:t>
            </a:r>
            <a:r>
              <a:rPr b="1" lang="en" sz="2400">
                <a:solidFill>
                  <a:srgbClr val="050505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1" lang="en" sz="2400">
                <a:solidFill>
                  <a:srgbClr val="050505"/>
                </a:solidFill>
              </a:rPr>
              <a:t>Orlando</a:t>
            </a:r>
            <a:r>
              <a:rPr b="1" lang="en" sz="2400">
                <a:solidFill>
                  <a:srgbClr val="050505"/>
                </a:solidFill>
                <a:latin typeface="Arial"/>
                <a:ea typeface="Arial"/>
                <a:cs typeface="Arial"/>
                <a:sym typeface="Arial"/>
              </a:rPr>
              <a:t>, FL  </a:t>
            </a:r>
            <a:endParaRPr b="1" sz="2400">
              <a:solidFill>
                <a:srgbClr val="05050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550">
                <a:solidFill>
                  <a:srgbClr val="050505"/>
                </a:solidFill>
              </a:rPr>
              <a:t>March 14 - 17th </a:t>
            </a:r>
            <a:r>
              <a:rPr i="1" lang="en" sz="1550">
                <a:solidFill>
                  <a:srgbClr val="050505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1" lang="en" sz="1550">
                <a:solidFill>
                  <a:srgbClr val="FF0000"/>
                </a:solidFill>
              </a:rPr>
              <a:t>Overnight Trip!!!</a:t>
            </a:r>
            <a:endParaRPr b="1" i="1" sz="155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50" u="sng">
                <a:solidFill>
                  <a:srgbClr val="050505"/>
                </a:solidFill>
                <a:latin typeface="Arial"/>
                <a:ea typeface="Arial"/>
                <a:cs typeface="Arial"/>
                <a:sym typeface="Arial"/>
              </a:rPr>
              <a:t>Expected cost </a:t>
            </a:r>
            <a:endParaRPr sz="1550" u="sng">
              <a:solidFill>
                <a:srgbClr val="05050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050505"/>
                </a:solidFill>
              </a:rPr>
              <a:t>Includes: </a:t>
            </a:r>
            <a:r>
              <a:rPr lang="en" sz="1550">
                <a:solidFill>
                  <a:srgbClr val="050505"/>
                </a:solidFill>
                <a:latin typeface="Arial"/>
                <a:ea typeface="Arial"/>
                <a:cs typeface="Arial"/>
                <a:sym typeface="Arial"/>
              </a:rPr>
              <a:t>Hotel</a:t>
            </a:r>
            <a:r>
              <a:rPr lang="en" sz="1550">
                <a:solidFill>
                  <a:srgbClr val="050505"/>
                </a:solidFill>
              </a:rPr>
              <a:t>, Breakfast, </a:t>
            </a:r>
            <a:endParaRPr sz="1550">
              <a:solidFill>
                <a:srgbClr val="05050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050505"/>
                </a:solidFill>
              </a:rPr>
              <a:t>Transportation, &amp; Activities</a:t>
            </a:r>
            <a:r>
              <a:rPr lang="en" sz="1550">
                <a:solidFill>
                  <a:srgbClr val="050505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lang="en" sz="15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r>
              <a:rPr b="1" lang="en" sz="1550">
                <a:solidFill>
                  <a:srgbClr val="FF0000"/>
                </a:solidFill>
              </a:rPr>
              <a:t>48,500</a:t>
            </a:r>
            <a:r>
              <a:rPr lang="en" sz="1550">
                <a:solidFill>
                  <a:srgbClr val="050505"/>
                </a:solidFill>
              </a:rPr>
              <a:t>	</a:t>
            </a:r>
            <a:r>
              <a:rPr lang="en" sz="1550">
                <a:solidFill>
                  <a:srgbClr val="050505"/>
                </a:solidFill>
              </a:rPr>
              <a:t>	</a:t>
            </a:r>
            <a:endParaRPr b="1" sz="1550" u="sng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rPr b="1" lang="en" sz="2050">
                <a:solidFill>
                  <a:srgbClr val="050505"/>
                </a:solidFill>
              </a:rPr>
              <a:t>Cost Per Student:</a:t>
            </a:r>
            <a:r>
              <a:rPr lang="en" sz="2050">
                <a:solidFill>
                  <a:srgbClr val="050505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lang="en" sz="2350">
                <a:solidFill>
                  <a:srgbClr val="050505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lang="en" sz="235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r>
              <a:rPr b="1" lang="en" sz="2350">
                <a:solidFill>
                  <a:srgbClr val="38761D"/>
                </a:solidFill>
              </a:rPr>
              <a:t>6</a:t>
            </a:r>
            <a:r>
              <a:rPr b="1" lang="en" sz="2350">
                <a:solidFill>
                  <a:srgbClr val="38761D"/>
                </a:solidFill>
              </a:rPr>
              <a:t>00</a:t>
            </a:r>
            <a:endParaRPr b="1" sz="235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5330775" y="3954950"/>
            <a:ext cx="35760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Student cost must be paid online or via check made out to </a:t>
            </a:r>
            <a:r>
              <a:rPr b="1" lang="en" sz="1700" u="sng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Yulee High School</a:t>
            </a:r>
            <a:r>
              <a:rPr b="1" lang="en" sz="17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no later than Jan 10th</a:t>
            </a:r>
            <a:endParaRPr b="1" sz="17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73250" cy="20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0500" y="406375"/>
            <a:ext cx="2253500" cy="16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4325" y="2021025"/>
            <a:ext cx="2959676" cy="16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73250" y="0"/>
            <a:ext cx="3017238" cy="20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4E13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141550" y="1952063"/>
            <a:ext cx="59418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C232"/>
                </a:solidFill>
              </a:rPr>
              <a:t>Mr. Walker &amp; </a:t>
            </a:r>
            <a:endParaRPr>
              <a:solidFill>
                <a:srgbClr val="F1C23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C232"/>
                </a:solidFill>
              </a:rPr>
              <a:t>Ms. Jordan  </a:t>
            </a:r>
            <a:r>
              <a:rPr lang="en"/>
              <a:t>       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1730" l="1850" r="-1849" t="-1730"/>
          <a:stretch/>
        </p:blipFill>
        <p:spPr>
          <a:xfrm>
            <a:off x="5373800" y="-147200"/>
            <a:ext cx="3968025" cy="52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